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1992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CD25B-F8DB-4779-8F10-6C00F564E528}" type="datetimeFigureOut">
              <a:rPr lang="zh-CN" altLang="en-US" smtClean="0"/>
              <a:pPr/>
              <a:t>2018-5-2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EA729-0D2B-4996-B13F-EB69522F2F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8F718-1181-44D0-81F7-F773F6C9BDC2}" type="datetimeFigureOut">
              <a:rPr lang="zh-CN" altLang="en-US" smtClean="0"/>
              <a:pPr/>
              <a:t>2018-5-2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9B589-91D8-4D48-97CF-24AA554D96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2AFA62-DABB-4508-AB4D-4DA02630B4F6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90B4FE3-3133-4EDA-975D-16D9222C3173}" type="datetime1">
              <a:rPr lang="zh-CN" altLang="en-US" smtClean="0"/>
              <a:pPr>
                <a:defRPr/>
              </a:pPr>
              <a:t>2018-5-2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7" name="页眉占位符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Wireless Sensor Networks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b_xiaohui[1]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5F7"/>
              </a:clrFrom>
              <a:clrTo>
                <a:srgbClr val="F2F5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500" y="0"/>
            <a:ext cx="571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195736" y="6525344"/>
            <a:ext cx="4176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400" dirty="0" smtClean="0">
                <a:ea typeface="华文行楷" panose="02010800040101010101" pitchFamily="2" charset="-122"/>
              </a:rPr>
              <a:t>University of Electronic Science and Technology of China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5496" y="0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ea typeface="华文行楷" panose="02010800040101010101" pitchFamily="2" charset="-122"/>
              </a:rPr>
              <a:t>Wireless Sensor Networks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981200"/>
          </a:xfrm>
        </p:spPr>
        <p:txBody>
          <a:bodyPr lIns="91440" tIns="45720" rIns="91440" bIns="45720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685800" y="377478"/>
            <a:ext cx="7772400" cy="603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020272" y="6453336"/>
            <a:ext cx="2123728" cy="328612"/>
          </a:xfrm>
        </p:spPr>
        <p:txBody>
          <a:bodyPr/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ECD9E3-8608-4B36-A389-CB8276F8C506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/85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020272" y="6484764"/>
            <a:ext cx="1615480" cy="32861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C0804-68C1-436A-A467-D8FFE69BCF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/85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FF934-45ED-451E-AD08-64B80A43C753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/85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472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472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71F30-488A-4BAE-8298-30EE84A2BAAE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/85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68313" y="304800"/>
            <a:ext cx="8229600" cy="62198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020272" y="6484764"/>
            <a:ext cx="1615480" cy="32861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095744-772E-4861-B01E-F8B47D0775DC}" type="slidenum">
              <a:rPr lang="zh-CN" altLang="en-US"/>
              <a:pPr/>
              <a:t>‹#›</a:t>
            </a:fld>
            <a:r>
              <a:rPr lang="en-US" altLang="zh-CN"/>
              <a:t>/95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0800" rIns="0" bIns="1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68403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020272" y="6529388"/>
            <a:ext cx="1615480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68403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6429375"/>
            <a:ext cx="9239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600" smtClean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pPr>
              <a:defRPr/>
            </a:pPr>
            <a:fld id="{1A63596A-E1CC-4D0B-A525-69ED6A02035C}" type="slidenum">
              <a:rPr lang="zh-CN" altLang="en-US"/>
              <a:pPr>
                <a:defRPr/>
              </a:pPr>
              <a:t>‹#›</a:t>
            </a:fld>
            <a:r>
              <a:rPr lang="en-US" altLang="zh-CN"/>
              <a:t>/85</a:t>
            </a:r>
          </a:p>
        </p:txBody>
      </p:sp>
      <p:pic>
        <p:nvPicPr>
          <p:cNvPr id="4102" name="Picture 6" descr="sb_xiaohui[1]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2F5F7"/>
              </a:clrFrom>
              <a:clrTo>
                <a:srgbClr val="F2F5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500" y="0"/>
            <a:ext cx="571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 Box 8"/>
          <p:cNvSpPr txBox="1">
            <a:spLocks noChangeArrowheads="1"/>
          </p:cNvSpPr>
          <p:nvPr/>
        </p:nvSpPr>
        <p:spPr bwMode="auto">
          <a:xfrm>
            <a:off x="107504" y="0"/>
            <a:ext cx="24480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600" dirty="0" smtClean="0">
                <a:ea typeface="华文行楷" panose="02010800040101010101" pitchFamily="2" charset="-122"/>
              </a:rPr>
              <a:t>Wireless Sensor  Networks</a:t>
            </a: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2771800" y="6550223"/>
            <a:ext cx="43204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dirty="0" smtClean="0">
                <a:ea typeface="华文行楷" panose="02010800040101010101" pitchFamily="2" charset="-122"/>
              </a:rPr>
              <a:t>University</a:t>
            </a:r>
            <a:r>
              <a:rPr lang="en-US" altLang="zh-CN" sz="1400" baseline="0" dirty="0" smtClean="0">
                <a:ea typeface="华文行楷" panose="02010800040101010101" pitchFamily="2" charset="-122"/>
              </a:rPr>
              <a:t> of Electronic Science and Technology of China</a:t>
            </a:r>
            <a:endParaRPr lang="en-US" altLang="zh-CN" sz="1400" dirty="0" smtClean="0">
              <a:ea typeface="华文行楷" panose="020108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®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®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009900"/>
        </a:buClr>
        <a:buSzPct val="60000"/>
        <a:buFont typeface="Wingdings" pitchFamily="2" charset="2"/>
        <a:buChar char="®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灯片编号占位符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F33311D-F1DB-4AFB-AC1C-A4AB1BAF8EBC}" type="slidenum">
              <a:rPr lang="zh-CN" altLang="en-US"/>
              <a:pPr/>
              <a:t>1</a:t>
            </a:fld>
            <a:r>
              <a:rPr lang="en-US" altLang="zh-CN" dirty="0" smtClean="0"/>
              <a:t>/6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804248" y="6453188"/>
            <a:ext cx="2263552" cy="32861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  <a:r>
              <a:rPr lang="zh-CN" altLang="en-US" dirty="0" smtClean="0">
                <a:solidFill>
                  <a:srgbClr val="FF0000"/>
                </a:solidFill>
              </a:rPr>
              <a:t>讲   </a:t>
            </a:r>
            <a:r>
              <a:rPr lang="en-US" altLang="zh-CN" dirty="0" smtClean="0">
                <a:solidFill>
                  <a:srgbClr val="FF0000"/>
                </a:solidFill>
              </a:rPr>
              <a:t>WSN</a:t>
            </a:r>
            <a:r>
              <a:rPr lang="zh-CN" altLang="en-US" dirty="0" smtClean="0">
                <a:solidFill>
                  <a:srgbClr val="FF0000"/>
                </a:solidFill>
              </a:rPr>
              <a:t>的应用开发基础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1720" y="2276872"/>
            <a:ext cx="561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CC"/>
                </a:solidFill>
              </a:rPr>
              <a:t>内容：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r>
              <a:rPr lang="en-US" altLang="zh-CN" sz="2400" dirty="0" smtClean="0">
                <a:solidFill>
                  <a:srgbClr val="0000CC"/>
                </a:solidFill>
              </a:rPr>
              <a:t>            </a:t>
            </a:r>
            <a:r>
              <a:rPr lang="en-US" altLang="zh-CN" sz="2400" dirty="0" smtClean="0"/>
              <a:t>1.</a:t>
            </a:r>
            <a:r>
              <a:rPr lang="zh-CN" altLang="en-US" sz="2400" dirty="0" smtClean="0"/>
              <a:t>仿真平台和工程测试床</a:t>
            </a:r>
            <a:endParaRPr lang="en-US" altLang="zh-CN" sz="2400" dirty="0" smtClean="0"/>
          </a:p>
          <a:p>
            <a:r>
              <a:rPr lang="en-US" altLang="zh-CN" sz="2400" dirty="0" smtClean="0"/>
              <a:t>            2.</a:t>
            </a:r>
            <a:r>
              <a:rPr lang="zh-CN" altLang="en-US" sz="2400" dirty="0" smtClean="0"/>
              <a:t>网络节点的硬件开发</a:t>
            </a:r>
            <a:endParaRPr lang="en-US" altLang="zh-CN" sz="2400" dirty="0" smtClean="0"/>
          </a:p>
          <a:p>
            <a:r>
              <a:rPr lang="en-US" altLang="zh-CN" sz="2400" dirty="0" smtClean="0"/>
              <a:t>            3.</a:t>
            </a:r>
            <a:r>
              <a:rPr lang="zh-CN" altLang="en-US" sz="2400" dirty="0" smtClean="0"/>
              <a:t>操作系统和软件开发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/85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95736" y="260648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accent2"/>
                </a:solidFill>
              </a:rPr>
              <a:t>20.3 </a:t>
            </a:r>
            <a:r>
              <a:rPr lang="zh-CN" altLang="en-US" sz="2800" dirty="0" smtClean="0">
                <a:solidFill>
                  <a:schemeClr val="accent2"/>
                </a:solidFill>
              </a:rPr>
              <a:t>操作系统与软件开发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908720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CN" dirty="0" err="1" smtClean="0">
                <a:solidFill>
                  <a:srgbClr val="0000CC"/>
                </a:solidFill>
              </a:rPr>
              <a:t>TinyOS</a:t>
            </a:r>
            <a:r>
              <a:rPr lang="zh-CN" altLang="en-US" dirty="0" smtClean="0">
                <a:solidFill>
                  <a:srgbClr val="0000CC"/>
                </a:solidFill>
              </a:rPr>
              <a:t>操作系统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加州大学</a:t>
            </a:r>
            <a:r>
              <a:rPr lang="en-US" altLang="zh-CN" dirty="0" smtClean="0"/>
              <a:t>Berkeley</a:t>
            </a:r>
            <a:r>
              <a:rPr lang="zh-CN" altLang="en-US" dirty="0" smtClean="0"/>
              <a:t>分校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00CC"/>
                </a:solidFill>
              </a:rPr>
              <a:t>后台管理软件</a:t>
            </a:r>
            <a:r>
              <a:rPr lang="en-US" altLang="zh-CN" dirty="0" err="1" smtClean="0">
                <a:solidFill>
                  <a:srgbClr val="0000CC"/>
                </a:solidFill>
              </a:rPr>
              <a:t>MoteView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加州大学</a:t>
            </a:r>
            <a:r>
              <a:rPr lang="en-US" altLang="zh-CN" dirty="0" smtClean="0"/>
              <a:t>Berkeley</a:t>
            </a:r>
            <a:r>
              <a:rPr lang="zh-CN" altLang="en-US" dirty="0" smtClean="0"/>
              <a:t>分校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0000CC"/>
                </a:solidFill>
              </a:rPr>
              <a:t>后台管理软件</a:t>
            </a:r>
            <a:r>
              <a:rPr lang="en-US" altLang="zh-CN" dirty="0" smtClean="0">
                <a:solidFill>
                  <a:srgbClr val="0000CC"/>
                </a:solidFill>
              </a:rPr>
              <a:t>SNAMP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Sensor Network Analysis and Management Platform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--</a:t>
            </a:r>
            <a:r>
              <a:rPr lang="zh-CN" altLang="en-US" dirty="0" smtClean="0"/>
              <a:t>中国科学研究院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altLang="zh-CN" dirty="0" smtClean="0">
                <a:solidFill>
                  <a:srgbClr val="0000CC"/>
                </a:solidFill>
              </a:rPr>
              <a:t>C51RF-3</a:t>
            </a:r>
            <a:r>
              <a:rPr lang="zh-CN" altLang="en-US" dirty="0" smtClean="0">
                <a:solidFill>
                  <a:srgbClr val="0000CC"/>
                </a:solidFill>
              </a:rPr>
              <a:t>仿真器</a:t>
            </a:r>
            <a:r>
              <a:rPr lang="en-US" altLang="zh-CN" dirty="0" smtClean="0"/>
              <a:t>--</a:t>
            </a:r>
            <a:r>
              <a:rPr lang="zh-CN" altLang="en-US" dirty="0" smtClean="0"/>
              <a:t>成都无线龙通讯科技有限公司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2</a:t>
            </a:fld>
            <a:r>
              <a:rPr lang="en-US" altLang="zh-CN" dirty="0" smtClean="0"/>
              <a:t>/6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33265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20.1</a:t>
            </a:r>
            <a:r>
              <a:rPr lang="zh-CN" altLang="en-US" sz="2800" dirty="0" smtClean="0">
                <a:solidFill>
                  <a:srgbClr val="FF0000"/>
                </a:solidFill>
              </a:rPr>
              <a:t>网络平台与工程测试床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908720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CC"/>
                </a:solidFill>
              </a:rPr>
              <a:t>1</a:t>
            </a:r>
            <a:r>
              <a:rPr lang="zh-CN" altLang="en-US" sz="2400" dirty="0" smtClean="0">
                <a:solidFill>
                  <a:srgbClr val="0000CC"/>
                </a:solidFill>
              </a:rPr>
              <a:t>、</a:t>
            </a:r>
            <a:r>
              <a:rPr lang="en-US" altLang="zh-CN" sz="2400" dirty="0" smtClean="0">
                <a:solidFill>
                  <a:srgbClr val="0000CC"/>
                </a:solidFill>
              </a:rPr>
              <a:t>WSN</a:t>
            </a:r>
            <a:r>
              <a:rPr lang="zh-CN" altLang="en-US" sz="2400" dirty="0" smtClean="0">
                <a:solidFill>
                  <a:srgbClr val="0000CC"/>
                </a:solidFill>
              </a:rPr>
              <a:t>的网络仿真模型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B050"/>
                </a:solidFill>
              </a:rPr>
              <a:t>节点能耗模型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en-US" altLang="zh-CN" sz="2000" dirty="0" smtClean="0">
                <a:solidFill>
                  <a:srgbClr val="00B050"/>
                </a:solidFill>
              </a:rPr>
              <a:t>        </a:t>
            </a:r>
            <a:r>
              <a:rPr lang="zh-CN" altLang="en-US" dirty="0" smtClean="0"/>
              <a:t>通信模块能耗模型、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能耗模型、电池模型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B050"/>
                </a:solidFill>
              </a:rPr>
              <a:t>网络流量模型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en-US" altLang="zh-CN" sz="2000" dirty="0" smtClean="0">
                <a:solidFill>
                  <a:srgbClr val="00B050"/>
                </a:solidFill>
              </a:rPr>
              <a:t>        </a:t>
            </a:r>
            <a:r>
              <a:rPr lang="zh-CN" altLang="en-US" dirty="0" smtClean="0"/>
              <a:t>平稳流量模型、突发流量模型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B050"/>
                </a:solidFill>
              </a:rPr>
              <a:t>无线信道模型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r>
              <a:rPr lang="en-US" altLang="zh-CN" sz="2000" dirty="0" smtClean="0">
                <a:solidFill>
                  <a:srgbClr val="00B050"/>
                </a:solidFill>
              </a:rPr>
              <a:t>        </a:t>
            </a:r>
            <a:r>
              <a:rPr lang="zh-CN" altLang="en-US" dirty="0" smtClean="0"/>
              <a:t>瑞利衰减模型</a:t>
            </a:r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87624" y="3140968"/>
            <a:ext cx="741682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400" dirty="0" smtClean="0">
                <a:solidFill>
                  <a:srgbClr val="0000CC"/>
                </a:solidFill>
              </a:rPr>
              <a:t>2</a:t>
            </a:r>
            <a:r>
              <a:rPr lang="zh-CN" altLang="en-US" sz="2400" dirty="0" smtClean="0">
                <a:solidFill>
                  <a:srgbClr val="0000CC"/>
                </a:solidFill>
              </a:rPr>
              <a:t>、常用网络仿真软件平台：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zh-CN" altLang="en-US" sz="2000" dirty="0" smtClean="0">
                <a:solidFill>
                  <a:srgbClr val="00B050"/>
                </a:solidFill>
              </a:rPr>
              <a:t>（</a:t>
            </a:r>
            <a:r>
              <a:rPr lang="en-US" altLang="zh-CN" sz="2000" dirty="0" smtClean="0">
                <a:solidFill>
                  <a:srgbClr val="00B050"/>
                </a:solidFill>
              </a:rPr>
              <a:t>1</a:t>
            </a:r>
            <a:r>
              <a:rPr lang="zh-CN" altLang="en-US" sz="2000" dirty="0" smtClean="0">
                <a:solidFill>
                  <a:srgbClr val="00B050"/>
                </a:solidFill>
              </a:rPr>
              <a:t>）</a:t>
            </a:r>
            <a:r>
              <a:rPr lang="en-US" altLang="zh-CN" sz="2000" dirty="0" err="1" smtClean="0">
                <a:solidFill>
                  <a:srgbClr val="00B050"/>
                </a:solidFill>
              </a:rPr>
              <a:t>Matlab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342900" indent="-342900"/>
            <a:r>
              <a:rPr lang="en-US" altLang="zh-CN" dirty="0" smtClean="0"/>
              <a:t>        WSN</a:t>
            </a:r>
            <a:r>
              <a:rPr lang="zh-CN" altLang="en-US" dirty="0" smtClean="0"/>
              <a:t>应用程序</a:t>
            </a:r>
            <a:r>
              <a:rPr lang="en-US" altLang="zh-CN" dirty="0" err="1" smtClean="0"/>
              <a:t>WiSNAP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Wireless Image Sensor Network Application Platform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--Stanford </a:t>
            </a:r>
            <a:r>
              <a:rPr lang="zh-CN" altLang="en-US" dirty="0" smtClean="0"/>
              <a:t>大学研制</a:t>
            </a:r>
            <a:endParaRPr lang="en-US" altLang="zh-CN" dirty="0" smtClean="0"/>
          </a:p>
          <a:p>
            <a:pPr marL="342900" indent="-342900"/>
            <a:r>
              <a:rPr lang="zh-CN" altLang="en-US" sz="2000" dirty="0" smtClean="0">
                <a:solidFill>
                  <a:srgbClr val="00B050"/>
                </a:solidFill>
              </a:rPr>
              <a:t>（</a:t>
            </a:r>
            <a:r>
              <a:rPr lang="en-US" altLang="zh-CN" sz="2000" dirty="0" smtClean="0">
                <a:solidFill>
                  <a:srgbClr val="00B050"/>
                </a:solidFill>
              </a:rPr>
              <a:t>2</a:t>
            </a:r>
            <a:r>
              <a:rPr lang="zh-CN" altLang="en-US" sz="2000" dirty="0" smtClean="0">
                <a:solidFill>
                  <a:srgbClr val="00B050"/>
                </a:solidFill>
              </a:rPr>
              <a:t>）</a:t>
            </a:r>
            <a:r>
              <a:rPr lang="en-US" altLang="zh-CN" sz="2000" dirty="0" smtClean="0">
                <a:solidFill>
                  <a:srgbClr val="00B050"/>
                </a:solidFill>
              </a:rPr>
              <a:t>OPNET</a:t>
            </a: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 smtClean="0">
                <a:solidFill>
                  <a:srgbClr val="C00000"/>
                </a:solidFill>
              </a:rPr>
              <a:t>OPNET Modeler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网络技术与产品开发平台，设计和分析网络和通信协议。</a:t>
            </a:r>
            <a:endParaRPr lang="en-US" altLang="zh-CN" dirty="0" smtClean="0"/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 err="1" smtClean="0"/>
              <a:t>ITGuruTM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预测和分析网络和网络应用的性能、诊断问题、查找影响系统性能的瓶颈、提出并验证解决方案。</a:t>
            </a:r>
            <a:endParaRPr lang="en-US" altLang="zh-CN" dirty="0" smtClean="0"/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 err="1" smtClean="0"/>
              <a:t>ServiceProviderGuru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面向网络提供商的智能化网络管理软件</a:t>
            </a:r>
            <a:endParaRPr lang="en-US" altLang="zh-CN" dirty="0" smtClean="0"/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 err="1" smtClean="0"/>
              <a:t>WDMGuru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波分复用光纤网络的分析与评测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3</a:t>
            </a:fld>
            <a:r>
              <a:rPr lang="en-US" altLang="zh-CN" dirty="0" smtClean="0"/>
              <a:t>/6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980728"/>
            <a:ext cx="712879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20.1 </a:t>
            </a:r>
            <a:r>
              <a:rPr lang="zh-CN" altLang="en-US" sz="2800" dirty="0" smtClean="0">
                <a:solidFill>
                  <a:srgbClr val="FF0000"/>
                </a:solidFill>
              </a:rPr>
              <a:t>仿真平台与工程测试床（续）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pPr marL="342900" indent="-342900"/>
            <a:r>
              <a:rPr lang="en-US" altLang="zh-CN" sz="2400" dirty="0" smtClean="0"/>
              <a:t>OPNET Modeler</a:t>
            </a:r>
          </a:p>
          <a:p>
            <a:pPr marL="342900" indent="-342900"/>
            <a:r>
              <a:rPr lang="en-US" altLang="zh-CN" sz="2400" dirty="0" smtClean="0"/>
              <a:t>        </a:t>
            </a:r>
            <a:r>
              <a:rPr lang="zh-CN" altLang="en-US" sz="2400" dirty="0" smtClean="0"/>
              <a:t>采用阶层式的模拟方式，节点模块建模完全按照“应用层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传输层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网络层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数据链路层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物理层”，一般采用三层建模，最底层为进程模型，采用状态机描述协议；中间层为节点模型；最高层为网络模型。</a:t>
            </a:r>
            <a:endParaRPr lang="en-US" altLang="zh-CN" sz="2400" dirty="0" smtClean="0"/>
          </a:p>
          <a:p>
            <a:pPr marL="342900" indent="-342900"/>
            <a:r>
              <a:rPr lang="zh-CN" altLang="en-US" sz="2400" dirty="0" smtClean="0">
                <a:solidFill>
                  <a:srgbClr val="00B050"/>
                </a:solidFill>
              </a:rPr>
              <a:t>（</a:t>
            </a:r>
            <a:r>
              <a:rPr lang="en-US" altLang="zh-CN" sz="2400" dirty="0" smtClean="0">
                <a:solidFill>
                  <a:srgbClr val="00B050"/>
                </a:solidFill>
              </a:rPr>
              <a:t>3</a:t>
            </a:r>
            <a:r>
              <a:rPr lang="zh-CN" altLang="en-US" sz="2400" dirty="0" smtClean="0">
                <a:solidFill>
                  <a:srgbClr val="00B050"/>
                </a:solidFill>
              </a:rPr>
              <a:t>）</a:t>
            </a:r>
            <a:r>
              <a:rPr lang="en-US" altLang="zh-CN" sz="2400" dirty="0" smtClean="0">
                <a:solidFill>
                  <a:srgbClr val="00B050"/>
                </a:solidFill>
              </a:rPr>
              <a:t>NS3—Network Simulator</a:t>
            </a:r>
          </a:p>
          <a:p>
            <a:pPr marL="342900" indent="-342900"/>
            <a:r>
              <a:rPr lang="en-US" altLang="zh-CN" sz="2400" dirty="0" smtClean="0">
                <a:solidFill>
                  <a:srgbClr val="0000CC"/>
                </a:solidFill>
              </a:rPr>
              <a:t>        </a:t>
            </a:r>
            <a:r>
              <a:rPr lang="zh-CN" altLang="en-US" sz="2400" dirty="0" smtClean="0"/>
              <a:t>加州大学</a:t>
            </a:r>
            <a:r>
              <a:rPr lang="en-US" altLang="zh-CN" sz="2400" dirty="0" smtClean="0"/>
              <a:t>Berkeley</a:t>
            </a:r>
            <a:r>
              <a:rPr lang="zh-CN" altLang="en-US" sz="2400" dirty="0" smtClean="0"/>
              <a:t>分校开发的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>
                <a:solidFill>
                  <a:srgbClr val="0000CC"/>
                </a:solidFill>
              </a:rPr>
              <a:t>3</a:t>
            </a:r>
            <a:r>
              <a:rPr lang="zh-CN" altLang="en-US" sz="2400" dirty="0" smtClean="0">
                <a:solidFill>
                  <a:srgbClr val="0000CC"/>
                </a:solidFill>
              </a:rPr>
              <a:t>、工程测试床</a:t>
            </a:r>
            <a:r>
              <a:rPr lang="en-US" altLang="zh-CN" sz="2400" dirty="0" smtClean="0">
                <a:solidFill>
                  <a:srgbClr val="0000CC"/>
                </a:solidFill>
              </a:rPr>
              <a:t>        </a:t>
            </a:r>
          </a:p>
          <a:p>
            <a:pPr marL="342900" indent="-342900"/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Motelab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哈佛大学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        </a:t>
            </a:r>
            <a:r>
              <a:rPr lang="en-US" altLang="zh-CN" sz="2400" dirty="0" err="1" smtClean="0"/>
              <a:t>Sensonet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佐治亚州技术学院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        WSN</a:t>
            </a:r>
            <a:r>
              <a:rPr lang="zh-CN" altLang="en-US" sz="2400" dirty="0" smtClean="0"/>
              <a:t>测试床</a:t>
            </a:r>
            <a:r>
              <a:rPr lang="en-US" altLang="zh-CN" sz="2400" dirty="0" smtClean="0"/>
              <a:t>--IBM</a:t>
            </a:r>
            <a:r>
              <a:rPr lang="zh-CN" altLang="en-US" sz="2400" dirty="0" smtClean="0"/>
              <a:t>苏黎世研究实验室</a:t>
            </a:r>
            <a:endParaRPr lang="en-US" altLang="zh-CN" sz="24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4</a:t>
            </a:fld>
            <a:r>
              <a:rPr lang="en-US" altLang="zh-CN" dirty="0" smtClean="0"/>
              <a:t>/6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195736" y="260648"/>
            <a:ext cx="5256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accent2"/>
                </a:solidFill>
              </a:rPr>
              <a:t>20.2 </a:t>
            </a:r>
            <a:r>
              <a:rPr lang="zh-CN" altLang="en-US" sz="2800" dirty="0" smtClean="0">
                <a:solidFill>
                  <a:schemeClr val="accent2"/>
                </a:solidFill>
              </a:rPr>
              <a:t>网络节点的硬件开发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764704"/>
            <a:ext cx="79928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rgbClr val="0000CC"/>
                </a:solidFill>
              </a:rPr>
              <a:t>数据处理模块：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dirty="0" smtClean="0"/>
              <a:t>             ARM</a:t>
            </a:r>
            <a:r>
              <a:rPr lang="zh-CN" altLang="en-US" dirty="0" smtClean="0"/>
              <a:t>处理器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支持动态电压调节（</a:t>
            </a:r>
            <a:r>
              <a:rPr lang="en-US" altLang="zh-CN" dirty="0" smtClean="0"/>
              <a:t>DVS</a:t>
            </a:r>
            <a:r>
              <a:rPr lang="zh-CN" altLang="en-US" dirty="0" smtClean="0"/>
              <a:t>）和动态频率调节（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），处理能力强，适合于语音、图像、视频等高数据量的应用，但是耗能多。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             </a:t>
            </a:r>
            <a:r>
              <a:rPr lang="zh-CN" altLang="en-US" dirty="0" smtClean="0"/>
              <a:t>微控制器芯片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如表</a:t>
            </a:r>
            <a:r>
              <a:rPr lang="en-US" altLang="zh-CN" dirty="0" smtClean="0"/>
              <a:t>5.1</a:t>
            </a:r>
            <a:r>
              <a:rPr lang="zh-CN" altLang="en-US" dirty="0" smtClean="0"/>
              <a:t>所示。</a:t>
            </a:r>
            <a:endParaRPr lang="en-US" altLang="zh-CN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6948264" cy="432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/85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39752" y="260648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sz="2400" dirty="0" smtClean="0">
                <a:solidFill>
                  <a:schemeClr val="accent2"/>
                </a:solidFill>
              </a:rPr>
              <a:t>20.2 </a:t>
            </a:r>
            <a:r>
              <a:rPr lang="zh-CN" altLang="en-US" sz="2400" dirty="0" smtClean="0">
                <a:solidFill>
                  <a:schemeClr val="accent2"/>
                </a:solidFill>
              </a:rPr>
              <a:t>网络节点的硬件开发（续）</a:t>
            </a:r>
            <a:endParaRPr lang="en-US" altLang="zh-CN" sz="2400" dirty="0" smtClean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764704"/>
            <a:ext cx="6768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主要考虑五个方面的折衷：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B050"/>
                </a:solidFill>
              </a:rPr>
              <a:t>（</a:t>
            </a:r>
            <a:r>
              <a:rPr lang="en-US" altLang="zh-CN" dirty="0" smtClean="0">
                <a:solidFill>
                  <a:srgbClr val="00B050"/>
                </a:solidFill>
              </a:rPr>
              <a:t>1</a:t>
            </a:r>
            <a:r>
              <a:rPr lang="zh-CN" altLang="en-US" dirty="0" smtClean="0">
                <a:solidFill>
                  <a:srgbClr val="00B050"/>
                </a:solidFill>
              </a:rPr>
              <a:t>）节能设计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/>
              <a:t>            选择具有休眠功能的微处理器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B050"/>
                </a:solidFill>
              </a:rPr>
              <a:t>（</a:t>
            </a:r>
            <a:r>
              <a:rPr lang="en-US" altLang="zh-CN" dirty="0" smtClean="0">
                <a:solidFill>
                  <a:srgbClr val="00B050"/>
                </a:solidFill>
              </a:rPr>
              <a:t>2</a:t>
            </a:r>
            <a:r>
              <a:rPr lang="zh-CN" altLang="en-US" dirty="0" smtClean="0">
                <a:solidFill>
                  <a:srgbClr val="00B050"/>
                </a:solidFill>
              </a:rPr>
              <a:t>）处理速度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处理速度越快越耗能，处理速度与时钟频率有关。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B050"/>
                </a:solidFill>
              </a:rPr>
              <a:t>（</a:t>
            </a:r>
            <a:r>
              <a:rPr lang="en-US" altLang="zh-CN" dirty="0" smtClean="0">
                <a:solidFill>
                  <a:srgbClr val="00B050"/>
                </a:solidFill>
              </a:rPr>
              <a:t>3</a:t>
            </a:r>
            <a:r>
              <a:rPr lang="zh-CN" altLang="en-US" dirty="0" smtClean="0">
                <a:solidFill>
                  <a:srgbClr val="00B050"/>
                </a:solidFill>
              </a:rPr>
              <a:t>）低成本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（</a:t>
            </a:r>
            <a:r>
              <a:rPr lang="en-US" altLang="zh-CN" dirty="0" smtClean="0">
                <a:solidFill>
                  <a:srgbClr val="00B050"/>
                </a:solidFill>
              </a:rPr>
              <a:t>4</a:t>
            </a:r>
            <a:r>
              <a:rPr lang="zh-CN" altLang="en-US" dirty="0" smtClean="0">
                <a:solidFill>
                  <a:srgbClr val="00B050"/>
                </a:solidFill>
              </a:rPr>
              <a:t>）小体积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（</a:t>
            </a:r>
            <a:r>
              <a:rPr lang="en-US" altLang="zh-CN" dirty="0" smtClean="0">
                <a:solidFill>
                  <a:srgbClr val="00B050"/>
                </a:solidFill>
              </a:rPr>
              <a:t>5</a:t>
            </a:r>
            <a:r>
              <a:rPr lang="zh-CN" altLang="en-US" dirty="0" smtClean="0">
                <a:solidFill>
                  <a:srgbClr val="00B050"/>
                </a:solidFill>
              </a:rPr>
              <a:t>）安全性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140968"/>
            <a:ext cx="7920880" cy="307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/85</a:t>
            </a:r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611560" y="260648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2400" dirty="0" smtClean="0">
                <a:solidFill>
                  <a:srgbClr val="0000CC"/>
                </a:solidFill>
              </a:rPr>
              <a:t>2</a:t>
            </a:r>
            <a:r>
              <a:rPr lang="zh-CN" altLang="en-US" sz="2400" dirty="0" smtClean="0">
                <a:solidFill>
                  <a:srgbClr val="0000CC"/>
                </a:solidFill>
              </a:rPr>
              <a:t>、无线通信模块：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dirty="0" smtClean="0"/>
              <a:t>             </a:t>
            </a:r>
            <a:r>
              <a:rPr lang="zh-CN" altLang="en-US" dirty="0" smtClean="0"/>
              <a:t>常用的无线通信技术及其参数如表</a:t>
            </a:r>
            <a:r>
              <a:rPr lang="en-US" altLang="zh-CN" dirty="0" smtClean="0"/>
              <a:t>5.3</a:t>
            </a:r>
            <a:r>
              <a:rPr lang="zh-CN" altLang="en-US" dirty="0" smtClean="0"/>
              <a:t>所示。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             </a:t>
            </a:r>
            <a:r>
              <a:rPr lang="zh-CN" altLang="en-US" dirty="0" smtClean="0"/>
              <a:t>目前用得最多的是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RF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85" y="1268760"/>
            <a:ext cx="6883983" cy="2500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838156"/>
            <a:ext cx="6984776" cy="257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/85</a:t>
            </a:r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611560" y="260648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2400" dirty="0" smtClean="0">
                <a:solidFill>
                  <a:srgbClr val="0000CC"/>
                </a:solidFill>
              </a:rPr>
              <a:t>3</a:t>
            </a:r>
            <a:r>
              <a:rPr lang="zh-CN" altLang="en-US" sz="2400" dirty="0" smtClean="0">
                <a:solidFill>
                  <a:srgbClr val="0000CC"/>
                </a:solidFill>
              </a:rPr>
              <a:t>、电源模块：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dirty="0" smtClean="0"/>
              <a:t>             </a:t>
            </a:r>
            <a:r>
              <a:rPr lang="zh-CN" altLang="en-US" dirty="0" smtClean="0"/>
              <a:t>常见电池的性能参数如表</a:t>
            </a:r>
            <a:r>
              <a:rPr lang="en-US" altLang="zh-CN" dirty="0" smtClean="0"/>
              <a:t>5.3</a:t>
            </a:r>
            <a:r>
              <a:rPr lang="zh-CN" altLang="en-US" dirty="0" smtClean="0"/>
              <a:t>所示。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             </a:t>
            </a:r>
            <a:r>
              <a:rPr lang="zh-CN" altLang="en-US" dirty="0" smtClean="0"/>
              <a:t>目前用得最多的是纽扣锂电池</a:t>
            </a:r>
            <a:endParaRPr lang="en-US" altLang="zh-CN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741220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/85</a:t>
            </a:r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611560" y="260648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zh-CN" sz="2400" dirty="0" smtClean="0">
                <a:solidFill>
                  <a:srgbClr val="0000CC"/>
                </a:solidFill>
              </a:rPr>
              <a:t>4</a:t>
            </a:r>
            <a:r>
              <a:rPr lang="zh-CN" altLang="en-US" sz="2400" dirty="0" smtClean="0">
                <a:solidFill>
                  <a:srgbClr val="0000CC"/>
                </a:solidFill>
              </a:rPr>
              <a:t>、节点实例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marL="457200" indent="-457200">
              <a:buFont typeface="Wingdings" pitchFamily="2" charset="2"/>
              <a:buChar char="u"/>
            </a:pPr>
            <a:r>
              <a:rPr lang="en-US" altLang="zh-CN" sz="2000" dirty="0" smtClean="0">
                <a:solidFill>
                  <a:srgbClr val="00B050"/>
                </a:solidFill>
              </a:rPr>
              <a:t>Mica</a:t>
            </a:r>
            <a:r>
              <a:rPr lang="zh-CN" altLang="en-US" sz="2000" dirty="0" smtClean="0">
                <a:solidFill>
                  <a:srgbClr val="00B050"/>
                </a:solidFill>
              </a:rPr>
              <a:t>序列节点</a:t>
            </a:r>
            <a:endParaRPr lang="en-US" altLang="zh-CN" sz="2000" dirty="0" smtClean="0">
              <a:solidFill>
                <a:srgbClr val="00B050"/>
              </a:solidFill>
            </a:endParaRPr>
          </a:p>
          <a:p>
            <a:pPr marL="457200" indent="-457200"/>
            <a:r>
              <a:rPr lang="en-US" altLang="zh-CN" sz="2000" dirty="0" smtClean="0">
                <a:solidFill>
                  <a:srgbClr val="00B050"/>
                </a:solidFill>
              </a:rPr>
              <a:t>        </a:t>
            </a:r>
            <a:r>
              <a:rPr lang="zh-CN" altLang="en-US" sz="2000" dirty="0" smtClean="0">
                <a:solidFill>
                  <a:srgbClr val="00B050"/>
                </a:solidFill>
              </a:rPr>
              <a:t>加州大学</a:t>
            </a:r>
            <a:r>
              <a:rPr lang="en-US" altLang="zh-CN" sz="2000" dirty="0" smtClean="0">
                <a:solidFill>
                  <a:srgbClr val="00B050"/>
                </a:solidFill>
              </a:rPr>
              <a:t>Berkeley</a:t>
            </a:r>
            <a:r>
              <a:rPr lang="zh-CN" altLang="en-US" sz="2000" dirty="0" smtClean="0">
                <a:solidFill>
                  <a:srgbClr val="00B050"/>
                </a:solidFill>
              </a:rPr>
              <a:t>分校研制、</a:t>
            </a:r>
            <a:r>
              <a:rPr lang="en-US" altLang="zh-CN" sz="2000" dirty="0" smtClean="0">
                <a:solidFill>
                  <a:srgbClr val="00B050"/>
                </a:solidFill>
              </a:rPr>
              <a:t>crossbow</a:t>
            </a:r>
            <a:r>
              <a:rPr lang="zh-CN" altLang="en-US" sz="2000" dirty="0" smtClean="0">
                <a:solidFill>
                  <a:srgbClr val="00B050"/>
                </a:solidFill>
              </a:rPr>
              <a:t>公司生产。</a:t>
            </a:r>
            <a:r>
              <a:rPr lang="en-US" altLang="zh-CN" sz="2000" dirty="0" smtClean="0">
                <a:solidFill>
                  <a:srgbClr val="00B050"/>
                </a:solidFill>
              </a:rPr>
              <a:t>           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64246"/>
            <a:ext cx="6228183" cy="481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Prof. Wu Yuanming</a:t>
            </a: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B7FF934-45ED-451E-AD08-64B80A43C753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/85</a:t>
            </a:r>
            <a:endParaRPr lang="en-US" altLang="zh-C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8145752" cy="364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SN">
  <a:themeElements>
    <a:clrScheme name="WSN 8">
      <a:dk1>
        <a:srgbClr val="000000"/>
      </a:dk1>
      <a:lt1>
        <a:srgbClr val="FFFFFF"/>
      </a:lt1>
      <a:dk2>
        <a:srgbClr val="A50021"/>
      </a:dk2>
      <a:lt2>
        <a:srgbClr val="DDDDDD"/>
      </a:lt2>
      <a:accent1>
        <a:srgbClr val="FFCC99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0000"/>
      </a:accent6>
      <a:hlink>
        <a:srgbClr val="0000FF"/>
      </a:hlink>
      <a:folHlink>
        <a:srgbClr val="009900"/>
      </a:folHlink>
    </a:clrScheme>
    <a:fontScheme name="WSN">
      <a:majorFont>
        <a:latin typeface="华文新魏"/>
        <a:ea typeface="华文新魏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lnDef>
  </a:objectDefaults>
  <a:extraClrSchemeLst>
    <a:extraClrScheme>
      <a:clrScheme name="WSN 1">
        <a:dk1>
          <a:srgbClr val="000054"/>
        </a:dk1>
        <a:lt1>
          <a:srgbClr val="EAEAEA"/>
        </a:lt1>
        <a:dk2>
          <a:srgbClr val="00007A"/>
        </a:dk2>
        <a:lt2>
          <a:srgbClr val="EBD189"/>
        </a:lt2>
        <a:accent1>
          <a:srgbClr val="FCAB40"/>
        </a:accent1>
        <a:accent2>
          <a:srgbClr val="555BAD"/>
        </a:accent2>
        <a:accent3>
          <a:srgbClr val="AAAABE"/>
        </a:accent3>
        <a:accent4>
          <a:srgbClr val="C8C8C8"/>
        </a:accent4>
        <a:accent5>
          <a:srgbClr val="FDD2AF"/>
        </a:accent5>
        <a:accent6>
          <a:srgbClr val="4C529C"/>
        </a:accent6>
        <a:hlink>
          <a:srgbClr val="B97C01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2">
        <a:dk1>
          <a:srgbClr val="000000"/>
        </a:dk1>
        <a:lt1>
          <a:srgbClr val="FFFFCC"/>
        </a:lt1>
        <a:dk2>
          <a:srgbClr val="993300"/>
        </a:dk2>
        <a:lt2>
          <a:srgbClr val="EDE1AF"/>
        </a:lt2>
        <a:accent1>
          <a:srgbClr val="CAC0E2"/>
        </a:accent1>
        <a:accent2>
          <a:srgbClr val="DFC977"/>
        </a:accent2>
        <a:accent3>
          <a:srgbClr val="FFFFE2"/>
        </a:accent3>
        <a:accent4>
          <a:srgbClr val="000000"/>
        </a:accent4>
        <a:accent5>
          <a:srgbClr val="E1DCEE"/>
        </a:accent5>
        <a:accent6>
          <a:srgbClr val="CAB66B"/>
        </a:accent6>
        <a:hlink>
          <a:srgbClr val="660033"/>
        </a:hlink>
        <a:folHlink>
          <a:srgbClr val="99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N 3">
        <a:dk1>
          <a:srgbClr val="000000"/>
        </a:dk1>
        <a:lt1>
          <a:srgbClr val="FFFFFF"/>
        </a:lt1>
        <a:dk2>
          <a:srgbClr val="000000"/>
        </a:dk2>
        <a:lt2>
          <a:srgbClr val="EAEAEA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N 4">
        <a:dk1>
          <a:srgbClr val="481800"/>
        </a:dk1>
        <a:lt1>
          <a:srgbClr val="EAEAEA"/>
        </a:lt1>
        <a:dk2>
          <a:srgbClr val="762700"/>
        </a:dk2>
        <a:lt2>
          <a:srgbClr val="EBD189"/>
        </a:lt2>
        <a:accent1>
          <a:srgbClr val="FCAB40"/>
        </a:accent1>
        <a:accent2>
          <a:srgbClr val="AD717F"/>
        </a:accent2>
        <a:accent3>
          <a:srgbClr val="BDACAA"/>
        </a:accent3>
        <a:accent4>
          <a:srgbClr val="C8C8C8"/>
        </a:accent4>
        <a:accent5>
          <a:srgbClr val="FDD2AF"/>
        </a:accent5>
        <a:accent6>
          <a:srgbClr val="9C6672"/>
        </a:accent6>
        <a:hlink>
          <a:srgbClr val="FFFF99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5">
        <a:dk1>
          <a:srgbClr val="330066"/>
        </a:dk1>
        <a:lt1>
          <a:srgbClr val="EAEAEA"/>
        </a:lt1>
        <a:dk2>
          <a:srgbClr val="4E009C"/>
        </a:dk2>
        <a:lt2>
          <a:srgbClr val="EBD189"/>
        </a:lt2>
        <a:accent1>
          <a:srgbClr val="FCAB40"/>
        </a:accent1>
        <a:accent2>
          <a:srgbClr val="8871BB"/>
        </a:accent2>
        <a:accent3>
          <a:srgbClr val="B2AACB"/>
        </a:accent3>
        <a:accent4>
          <a:srgbClr val="C8C8C8"/>
        </a:accent4>
        <a:accent5>
          <a:srgbClr val="FDD2AF"/>
        </a:accent5>
        <a:accent6>
          <a:srgbClr val="7B66A9"/>
        </a:accent6>
        <a:hlink>
          <a:srgbClr val="99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6">
        <a:dk1>
          <a:srgbClr val="454425"/>
        </a:dk1>
        <a:lt1>
          <a:srgbClr val="EAEAEA"/>
        </a:lt1>
        <a:dk2>
          <a:srgbClr val="4D6A2A"/>
        </a:dk2>
        <a:lt2>
          <a:srgbClr val="EBD189"/>
        </a:lt2>
        <a:accent1>
          <a:srgbClr val="FCAB40"/>
        </a:accent1>
        <a:accent2>
          <a:srgbClr val="A59E79"/>
        </a:accent2>
        <a:accent3>
          <a:srgbClr val="B2B9AC"/>
        </a:accent3>
        <a:accent4>
          <a:srgbClr val="C8C8C8"/>
        </a:accent4>
        <a:accent5>
          <a:srgbClr val="FDD2AF"/>
        </a:accent5>
        <a:accent6>
          <a:srgbClr val="958F6D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7">
        <a:dk1>
          <a:srgbClr val="3C2924"/>
        </a:dk1>
        <a:lt1>
          <a:srgbClr val="EAEAEA"/>
        </a:lt1>
        <a:dk2>
          <a:srgbClr val="0D0A46"/>
        </a:dk2>
        <a:lt2>
          <a:srgbClr val="EBD189"/>
        </a:lt2>
        <a:accent1>
          <a:srgbClr val="FCAB40"/>
        </a:accent1>
        <a:accent2>
          <a:srgbClr val="633D4E"/>
        </a:accent2>
        <a:accent3>
          <a:srgbClr val="AAAAB0"/>
        </a:accent3>
        <a:accent4>
          <a:srgbClr val="C8C8C8"/>
        </a:accent4>
        <a:accent5>
          <a:srgbClr val="FDD2AF"/>
        </a:accent5>
        <a:accent6>
          <a:srgbClr val="593646"/>
        </a:accent6>
        <a:hlink>
          <a:srgbClr val="FFCC66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8">
        <a:dk1>
          <a:srgbClr val="000000"/>
        </a:dk1>
        <a:lt1>
          <a:srgbClr val="FFFFFF"/>
        </a:lt1>
        <a:dk2>
          <a:srgbClr val="A50021"/>
        </a:dk2>
        <a:lt2>
          <a:srgbClr val="DDDDDD"/>
        </a:lt2>
        <a:accent1>
          <a:srgbClr val="FFCC99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0000"/>
        </a:accent6>
        <a:hlink>
          <a:srgbClr val="00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</TotalTime>
  <Words>568</Words>
  <Application>Microsoft Office PowerPoint</Application>
  <PresentationFormat>全屏显示(4:3)</PresentationFormat>
  <Paragraphs>82</Paragraphs>
  <Slides>10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WSN</vt:lpstr>
      <vt:lpstr>第20讲   WSN的应用开发基础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THINKPAD</dc:creator>
  <cp:lastModifiedBy>吴援明</cp:lastModifiedBy>
  <cp:revision>40</cp:revision>
  <dcterms:created xsi:type="dcterms:W3CDTF">2017-12-31T14:07:58Z</dcterms:created>
  <dcterms:modified xsi:type="dcterms:W3CDTF">2018-05-02T10:19:47Z</dcterms:modified>
</cp:coreProperties>
</file>